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70" r:id="rId9"/>
    <p:sldId id="281" r:id="rId10"/>
    <p:sldId id="271" r:id="rId11"/>
    <p:sldId id="272" r:id="rId12"/>
    <p:sldId id="273" r:id="rId13"/>
    <p:sldId id="277" r:id="rId14"/>
    <p:sldId id="263" r:id="rId15"/>
    <p:sldId id="264" r:id="rId16"/>
    <p:sldId id="265" r:id="rId17"/>
    <p:sldId id="266" r:id="rId18"/>
    <p:sldId id="285" r:id="rId19"/>
    <p:sldId id="267" r:id="rId20"/>
    <p:sldId id="283" r:id="rId21"/>
    <p:sldId id="268" r:id="rId22"/>
    <p:sldId id="269" r:id="rId23"/>
    <p:sldId id="278" r:id="rId24"/>
    <p:sldId id="284" r:id="rId25"/>
    <p:sldId id="282" r:id="rId26"/>
    <p:sldId id="279" r:id="rId27"/>
    <p:sldId id="280" r:id="rId28"/>
    <p:sldId id="274" r:id="rId29"/>
    <p:sldId id="275" r:id="rId30"/>
    <p:sldId id="27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90" d="100"/>
          <a:sy n="90" d="100"/>
        </p:scale>
        <p:origin x="3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ABD49F1-2D40-44A3-93BE-D75EBEE64E08}" type="datetimeFigureOut">
              <a:rPr lang="en-GB" smtClean="0"/>
              <a:t>02/01/2040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539670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BD49F1-2D40-44A3-93BE-D75EBEE64E08}" type="datetimeFigureOut">
              <a:rPr lang="en-GB" smtClean="0"/>
              <a:t>02/01/2040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480969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BD49F1-2D40-44A3-93BE-D75EBEE64E08}" type="datetimeFigureOut">
              <a:rPr lang="en-GB" smtClean="0"/>
              <a:t>02/01/2040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1978492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ABD49F1-2D40-44A3-93BE-D75EBEE64E08}" type="datetimeFigureOut">
              <a:rPr lang="en-GB" smtClean="0"/>
              <a:t>02/01/2040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2095175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ABD49F1-2D40-44A3-93BE-D75EBEE64E08}" type="datetimeFigureOut">
              <a:rPr lang="en-GB" smtClean="0"/>
              <a:t>02/01/2040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1298148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ABD49F1-2D40-44A3-93BE-D75EBEE64E08}" type="datetimeFigureOut">
              <a:rPr lang="en-GB" smtClean="0"/>
              <a:t>02/01/2040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554566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BD49F1-2D40-44A3-93BE-D75EBEE64E08}" type="datetimeFigureOut">
              <a:rPr lang="en-GB" smtClean="0"/>
              <a:t>02/01/2040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696806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BD49F1-2D40-44A3-93BE-D75EBEE64E08}" type="datetimeFigureOut">
              <a:rPr lang="en-GB" smtClean="0"/>
              <a:t>02/01/2040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3783260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BD49F1-2D40-44A3-93BE-D75EBEE64E08}" type="datetimeFigureOut">
              <a:rPr lang="en-GB" smtClean="0"/>
              <a:t>02/01/2040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2359075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BD49F1-2D40-44A3-93BE-D75EBEE64E08}" type="datetimeFigureOut">
              <a:rPr lang="en-GB" smtClean="0"/>
              <a:t>02/01/2040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3175662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BD49F1-2D40-44A3-93BE-D75EBEE64E08}" type="datetimeFigureOut">
              <a:rPr lang="en-GB" smtClean="0"/>
              <a:t>02/01/2040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AA902A-5FD1-4462-8F80-7C42EBF6C8CA}" type="slidenum">
              <a:rPr lang="en-GB" smtClean="0"/>
              <a:t>‹#›</a:t>
            </a:fld>
            <a:endParaRPr lang="en-GB"/>
          </a:p>
        </p:txBody>
      </p:sp>
    </p:spTree>
    <p:extLst>
      <p:ext uri="{BB962C8B-B14F-4D97-AF65-F5344CB8AC3E}">
        <p14:creationId xmlns:p14="http://schemas.microsoft.com/office/powerpoint/2010/main" val="4252159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BD49F1-2D40-44A3-93BE-D75EBEE64E08}" type="datetimeFigureOut">
              <a:rPr lang="en-GB" smtClean="0"/>
              <a:t>02/01/2040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AA902A-5FD1-4462-8F80-7C42EBF6C8CA}" type="slidenum">
              <a:rPr lang="en-GB" smtClean="0"/>
              <a:t>‹#›</a:t>
            </a:fld>
            <a:endParaRPr lang="en-GB"/>
          </a:p>
        </p:txBody>
      </p:sp>
    </p:spTree>
    <p:extLst>
      <p:ext uri="{BB962C8B-B14F-4D97-AF65-F5344CB8AC3E}">
        <p14:creationId xmlns:p14="http://schemas.microsoft.com/office/powerpoint/2010/main" val="2255825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34746" y="1253610"/>
            <a:ext cx="7957751" cy="2933314"/>
          </a:xfrm>
        </p:spPr>
        <p:txBody>
          <a:bodyPr>
            <a:noAutofit/>
          </a:bodyPr>
          <a:lstStyle/>
          <a:p>
            <a:r>
              <a:rPr lang="en-GB" sz="8800" b="1" dirty="0" smtClean="0"/>
              <a:t>“</a:t>
            </a:r>
            <a:r>
              <a:rPr lang="en-GB" sz="13800" b="1" dirty="0" smtClean="0"/>
              <a:t>Carefully Careless</a:t>
            </a:r>
            <a:r>
              <a:rPr lang="en-GB" sz="8800" b="1" dirty="0" smtClean="0"/>
              <a:t>”</a:t>
            </a:r>
            <a:endParaRPr lang="en-GB" sz="8800" b="1" dirty="0"/>
          </a:p>
        </p:txBody>
      </p:sp>
      <p:sp>
        <p:nvSpPr>
          <p:cNvPr id="3" name="Subtitle 2"/>
          <p:cNvSpPr>
            <a:spLocks noGrp="1"/>
          </p:cNvSpPr>
          <p:nvPr>
            <p:ph type="subTitle" idx="1"/>
          </p:nvPr>
        </p:nvSpPr>
        <p:spPr>
          <a:xfrm>
            <a:off x="1441622" y="4186924"/>
            <a:ext cx="9144000" cy="1655762"/>
          </a:xfrm>
        </p:spPr>
        <p:txBody>
          <a:bodyPr/>
          <a:lstStyle/>
          <a:p>
            <a:r>
              <a:rPr lang="en-GB" b="1" dirty="0" smtClean="0"/>
              <a:t>Proverbs 14:12</a:t>
            </a:r>
          </a:p>
          <a:p>
            <a:endParaRPr lang="en-GB" b="1" dirty="0"/>
          </a:p>
        </p:txBody>
      </p:sp>
    </p:spTree>
    <p:extLst>
      <p:ext uri="{BB962C8B-B14F-4D97-AF65-F5344CB8AC3E}">
        <p14:creationId xmlns:p14="http://schemas.microsoft.com/office/powerpoint/2010/main" val="1132189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02" y="0"/>
            <a:ext cx="11212398" cy="6857999"/>
          </a:xfrm>
        </p:spPr>
        <p:txBody>
          <a:bodyPr>
            <a:normAutofit/>
          </a:bodyPr>
          <a:lstStyle/>
          <a:p>
            <a:pPr marL="0" indent="0">
              <a:buNone/>
            </a:pPr>
            <a:r>
              <a:rPr lang="en-GB" sz="3200" dirty="0" smtClean="0">
                <a:solidFill>
                  <a:srgbClr val="FF0000"/>
                </a:solidFill>
              </a:rPr>
              <a:t>C </a:t>
            </a:r>
            <a:r>
              <a:rPr lang="en-GB" sz="3200" dirty="0" smtClean="0"/>
              <a:t>– Choice  </a:t>
            </a:r>
          </a:p>
          <a:p>
            <a:pPr marL="0" indent="0">
              <a:buNone/>
            </a:pPr>
            <a:r>
              <a:rPr lang="en-GB" sz="3200" dirty="0" smtClean="0">
                <a:solidFill>
                  <a:srgbClr val="FF0000"/>
                </a:solidFill>
              </a:rPr>
              <a:t>E</a:t>
            </a:r>
            <a:r>
              <a:rPr lang="en-GB" sz="3200" dirty="0" smtClean="0"/>
              <a:t> – Exercise </a:t>
            </a:r>
          </a:p>
          <a:p>
            <a:pPr marL="0" indent="0">
              <a:buNone/>
            </a:pPr>
            <a:r>
              <a:rPr lang="en-GB" sz="3200" dirty="0" smtClean="0">
                <a:solidFill>
                  <a:srgbClr val="FF0000"/>
                </a:solidFill>
              </a:rPr>
              <a:t>L</a:t>
            </a:r>
            <a:r>
              <a:rPr lang="en-GB" sz="3200" dirty="0" smtClean="0"/>
              <a:t> – Liquid </a:t>
            </a:r>
          </a:p>
          <a:p>
            <a:pPr marL="0" indent="0">
              <a:buNone/>
            </a:pPr>
            <a:r>
              <a:rPr lang="en-GB" sz="3200" dirty="0" smtClean="0">
                <a:solidFill>
                  <a:srgbClr val="FF0000"/>
                </a:solidFill>
              </a:rPr>
              <a:t>E</a:t>
            </a:r>
            <a:r>
              <a:rPr lang="en-GB" sz="3200" dirty="0" smtClean="0"/>
              <a:t> – Environment </a:t>
            </a:r>
          </a:p>
          <a:p>
            <a:pPr marL="0" indent="0">
              <a:buNone/>
            </a:pPr>
            <a:r>
              <a:rPr lang="en-GB" sz="3200" dirty="0" smtClean="0">
                <a:solidFill>
                  <a:srgbClr val="FF0000"/>
                </a:solidFill>
              </a:rPr>
              <a:t>B</a:t>
            </a:r>
            <a:r>
              <a:rPr lang="en-GB" sz="3200" dirty="0" smtClean="0"/>
              <a:t> – Beliefs </a:t>
            </a:r>
          </a:p>
          <a:p>
            <a:pPr marL="0" indent="0">
              <a:buNone/>
            </a:pPr>
            <a:r>
              <a:rPr lang="en-GB" sz="3200" dirty="0" smtClean="0">
                <a:solidFill>
                  <a:srgbClr val="FF0000"/>
                </a:solidFill>
              </a:rPr>
              <a:t>R</a:t>
            </a:r>
            <a:r>
              <a:rPr lang="en-GB" sz="3200" dirty="0" smtClean="0"/>
              <a:t> – Rest </a:t>
            </a:r>
          </a:p>
          <a:p>
            <a:pPr marL="0" indent="0">
              <a:buNone/>
            </a:pPr>
            <a:r>
              <a:rPr lang="en-GB" sz="3200" dirty="0" smtClean="0">
                <a:solidFill>
                  <a:srgbClr val="FF0000"/>
                </a:solidFill>
              </a:rPr>
              <a:t>A</a:t>
            </a:r>
            <a:r>
              <a:rPr lang="en-GB" sz="3200" dirty="0" smtClean="0"/>
              <a:t> – Air </a:t>
            </a:r>
          </a:p>
          <a:p>
            <a:pPr marL="0" indent="0">
              <a:buNone/>
            </a:pPr>
            <a:r>
              <a:rPr lang="en-GB" sz="3200" dirty="0" smtClean="0">
                <a:solidFill>
                  <a:srgbClr val="FF0000"/>
                </a:solidFill>
              </a:rPr>
              <a:t>T</a:t>
            </a:r>
            <a:r>
              <a:rPr lang="en-GB" sz="3200" dirty="0" smtClean="0"/>
              <a:t> – Transparency </a:t>
            </a:r>
          </a:p>
          <a:p>
            <a:pPr marL="0" indent="0">
              <a:buNone/>
            </a:pPr>
            <a:r>
              <a:rPr lang="en-GB" sz="3200" dirty="0" smtClean="0">
                <a:solidFill>
                  <a:srgbClr val="FF0000"/>
                </a:solidFill>
              </a:rPr>
              <a:t>I </a:t>
            </a:r>
            <a:r>
              <a:rPr lang="en-GB" sz="3200" dirty="0" smtClean="0"/>
              <a:t>– Integrity </a:t>
            </a:r>
          </a:p>
          <a:p>
            <a:pPr marL="0" indent="0">
              <a:buNone/>
            </a:pPr>
            <a:r>
              <a:rPr lang="en-GB" sz="3200" dirty="0" smtClean="0">
                <a:solidFill>
                  <a:srgbClr val="FF0000"/>
                </a:solidFill>
              </a:rPr>
              <a:t>O</a:t>
            </a:r>
            <a:r>
              <a:rPr lang="en-GB" sz="3200" dirty="0" smtClean="0"/>
              <a:t> – Optimism </a:t>
            </a:r>
          </a:p>
          <a:p>
            <a:pPr marL="0" indent="0">
              <a:buNone/>
            </a:pPr>
            <a:r>
              <a:rPr lang="en-GB" sz="3200" dirty="0" smtClean="0">
                <a:solidFill>
                  <a:srgbClr val="FF0000"/>
                </a:solidFill>
              </a:rPr>
              <a:t>N</a:t>
            </a:r>
            <a:r>
              <a:rPr lang="en-GB" sz="3200" dirty="0" smtClean="0"/>
              <a:t> – Nutrition </a:t>
            </a:r>
          </a:p>
          <a:p>
            <a:pPr marL="0" indent="0">
              <a:buNone/>
            </a:pPr>
            <a:r>
              <a:rPr lang="en-GB" sz="3200" dirty="0" smtClean="0">
                <a:solidFill>
                  <a:srgbClr val="FF0000"/>
                </a:solidFill>
              </a:rPr>
              <a:t>S</a:t>
            </a:r>
            <a:r>
              <a:rPr lang="en-GB" sz="3200" dirty="0" smtClean="0"/>
              <a:t> – Society Support and Service</a:t>
            </a:r>
            <a:endParaRPr lang="en-GB" sz="3200" dirty="0"/>
          </a:p>
        </p:txBody>
      </p:sp>
    </p:spTree>
    <p:extLst>
      <p:ext uri="{BB962C8B-B14F-4D97-AF65-F5344CB8AC3E}">
        <p14:creationId xmlns:p14="http://schemas.microsoft.com/office/powerpoint/2010/main" val="4044289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8000" b="1" dirty="0" smtClean="0"/>
              <a:t>Choice and Temperance</a:t>
            </a:r>
            <a:endParaRPr lang="en-GB" sz="8000" b="1" dirty="0"/>
          </a:p>
        </p:txBody>
      </p:sp>
      <p:sp>
        <p:nvSpPr>
          <p:cNvPr id="3" name="Content Placeholder 2"/>
          <p:cNvSpPr>
            <a:spLocks noGrp="1"/>
          </p:cNvSpPr>
          <p:nvPr>
            <p:ph idx="1"/>
          </p:nvPr>
        </p:nvSpPr>
        <p:spPr>
          <a:xfrm>
            <a:off x="0" y="1825624"/>
            <a:ext cx="12192000" cy="5032375"/>
          </a:xfrm>
        </p:spPr>
        <p:txBody>
          <a:bodyPr>
            <a:noAutofit/>
          </a:bodyPr>
          <a:lstStyle/>
          <a:p>
            <a:pPr marL="0" indent="0" algn="ctr">
              <a:buNone/>
            </a:pPr>
            <a:r>
              <a:rPr lang="en-GB" sz="4000" b="1" dirty="0" smtClean="0"/>
              <a:t>CHOICE </a:t>
            </a:r>
          </a:p>
          <a:p>
            <a:pPr marL="0" indent="0">
              <a:buNone/>
            </a:pPr>
            <a:r>
              <a:rPr lang="en-GB" sz="4000" b="1" dirty="0" smtClean="0"/>
              <a:t>Joshua 24:15</a:t>
            </a:r>
          </a:p>
          <a:p>
            <a:pPr marL="0" indent="0">
              <a:buNone/>
            </a:pPr>
            <a:endParaRPr lang="en-GB" sz="4000" b="1" dirty="0"/>
          </a:p>
          <a:p>
            <a:pPr marL="0" indent="0">
              <a:buNone/>
            </a:pPr>
            <a:r>
              <a:rPr lang="en-GB" sz="4000" dirty="0"/>
              <a:t>And if it seem evil unto you to serve the LORD, </a:t>
            </a:r>
            <a:r>
              <a:rPr lang="en-GB" sz="8000" b="1" u="sng" dirty="0">
                <a:solidFill>
                  <a:srgbClr val="FF0000"/>
                </a:solidFill>
                <a:latin typeface="Broadway" panose="04040905080B02020502" pitchFamily="82" charset="0"/>
              </a:rPr>
              <a:t>choose</a:t>
            </a:r>
            <a:r>
              <a:rPr lang="en-GB" sz="4000" dirty="0"/>
              <a:t> you this day whom ye will serve</a:t>
            </a:r>
            <a:r>
              <a:rPr lang="en-GB" sz="4000" dirty="0" smtClean="0"/>
              <a:t>;……..</a:t>
            </a:r>
          </a:p>
          <a:p>
            <a:pPr marL="0" indent="0">
              <a:buNone/>
            </a:pPr>
            <a:r>
              <a:rPr lang="en-GB" sz="4000" dirty="0"/>
              <a:t>but as for me and my house, we will serve the LORD.</a:t>
            </a:r>
            <a:r>
              <a:rPr lang="en-GB" sz="4000" b="1" dirty="0" smtClean="0"/>
              <a:t> </a:t>
            </a:r>
            <a:endParaRPr lang="en-GB" sz="4000" b="1" dirty="0"/>
          </a:p>
        </p:txBody>
      </p:sp>
    </p:spTree>
    <p:extLst>
      <p:ext uri="{BB962C8B-B14F-4D97-AF65-F5344CB8AC3E}">
        <p14:creationId xmlns:p14="http://schemas.microsoft.com/office/powerpoint/2010/main" val="42017386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GB" sz="6000" b="1" dirty="0" smtClean="0"/>
              <a:t>TEMPERANCE</a:t>
            </a:r>
            <a:endParaRPr lang="en-GB" sz="6000" b="1" dirty="0"/>
          </a:p>
        </p:txBody>
      </p:sp>
      <p:sp>
        <p:nvSpPr>
          <p:cNvPr id="3" name="Content Placeholder 2"/>
          <p:cNvSpPr>
            <a:spLocks noGrp="1"/>
          </p:cNvSpPr>
          <p:nvPr>
            <p:ph idx="1"/>
          </p:nvPr>
        </p:nvSpPr>
        <p:spPr>
          <a:xfrm>
            <a:off x="0" y="1107168"/>
            <a:ext cx="12192000" cy="5750832"/>
          </a:xfrm>
        </p:spPr>
        <p:txBody>
          <a:bodyPr/>
          <a:lstStyle/>
          <a:p>
            <a:pPr marL="0" indent="0" algn="ctr">
              <a:buNone/>
            </a:pPr>
            <a:r>
              <a:rPr lang="en-GB" sz="4000" b="1" dirty="0" smtClean="0"/>
              <a:t>1 Corinthians 10:31</a:t>
            </a:r>
          </a:p>
          <a:p>
            <a:pPr marL="0" indent="0">
              <a:buNone/>
            </a:pPr>
            <a:r>
              <a:rPr lang="en-GB" sz="7200" b="1" dirty="0"/>
              <a:t>Whether therefore ye eat, or drink, or whatsoever ye do, do all to the glory of God.</a:t>
            </a:r>
          </a:p>
        </p:txBody>
      </p:sp>
    </p:spTree>
    <p:extLst>
      <p:ext uri="{BB962C8B-B14F-4D97-AF65-F5344CB8AC3E}">
        <p14:creationId xmlns:p14="http://schemas.microsoft.com/office/powerpoint/2010/main" val="3675362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172" y="0"/>
            <a:ext cx="10515600" cy="1325563"/>
          </a:xfrm>
        </p:spPr>
        <p:txBody>
          <a:bodyPr/>
          <a:lstStyle/>
          <a:p>
            <a:pPr algn="ctr"/>
            <a:r>
              <a:rPr lang="en-GB" b="1" dirty="0" smtClean="0"/>
              <a:t>Message </a:t>
            </a:r>
            <a:endParaRPr lang="en-GB" b="1" dirty="0"/>
          </a:p>
        </p:txBody>
      </p:sp>
      <p:sp>
        <p:nvSpPr>
          <p:cNvPr id="3" name="Content Placeholder 2"/>
          <p:cNvSpPr>
            <a:spLocks noGrp="1"/>
          </p:cNvSpPr>
          <p:nvPr>
            <p:ph idx="1"/>
          </p:nvPr>
        </p:nvSpPr>
        <p:spPr>
          <a:xfrm>
            <a:off x="0" y="1325562"/>
            <a:ext cx="12192000" cy="5532437"/>
          </a:xfrm>
        </p:spPr>
        <p:txBody>
          <a:bodyPr>
            <a:normAutofit/>
          </a:bodyPr>
          <a:lstStyle/>
          <a:p>
            <a:pPr>
              <a:buFont typeface="Wingdings" panose="05000000000000000000" pitchFamily="2" charset="2"/>
              <a:buChar char="v"/>
            </a:pPr>
            <a:r>
              <a:rPr lang="en-GB" sz="5400" dirty="0" smtClean="0"/>
              <a:t> Technological advancement </a:t>
            </a:r>
          </a:p>
          <a:p>
            <a:pPr>
              <a:buFont typeface="Wingdings" panose="05000000000000000000" pitchFamily="2" charset="2"/>
              <a:buChar char="v"/>
            </a:pPr>
            <a:r>
              <a:rPr lang="en-GB" sz="5400" dirty="0" smtClean="0"/>
              <a:t> High Crime rates </a:t>
            </a:r>
          </a:p>
          <a:p>
            <a:pPr>
              <a:buFont typeface="Wingdings" panose="05000000000000000000" pitchFamily="2" charset="2"/>
              <a:buChar char="v"/>
            </a:pPr>
            <a:r>
              <a:rPr lang="en-GB" sz="5400" dirty="0" smtClean="0"/>
              <a:t> Two extremes of poverty and wealth </a:t>
            </a:r>
          </a:p>
          <a:p>
            <a:pPr>
              <a:buFont typeface="Wingdings" panose="05000000000000000000" pitchFamily="2" charset="2"/>
              <a:buChar char="v"/>
            </a:pPr>
            <a:r>
              <a:rPr lang="en-GB" sz="5400" dirty="0" smtClean="0"/>
              <a:t> Temptations from every corner surrounded by evil all around </a:t>
            </a:r>
            <a:endParaRPr lang="en-GB" sz="5400" dirty="0"/>
          </a:p>
        </p:txBody>
      </p:sp>
    </p:spTree>
    <p:extLst>
      <p:ext uri="{BB962C8B-B14F-4D97-AF65-F5344CB8AC3E}">
        <p14:creationId xmlns:p14="http://schemas.microsoft.com/office/powerpoint/2010/main" val="21399381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1690688"/>
          </a:xfrm>
        </p:spPr>
        <p:txBody>
          <a:bodyPr>
            <a:normAutofit/>
          </a:bodyPr>
          <a:lstStyle/>
          <a:p>
            <a:pPr algn="ctr"/>
            <a:r>
              <a:rPr lang="en-GB" sz="7200" b="1" dirty="0" smtClean="0"/>
              <a:t>Ephesians 5:15-16</a:t>
            </a:r>
            <a:endParaRPr lang="en-GB" sz="7200" b="1" dirty="0"/>
          </a:p>
        </p:txBody>
      </p:sp>
      <p:sp>
        <p:nvSpPr>
          <p:cNvPr id="3" name="Content Placeholder 2"/>
          <p:cNvSpPr>
            <a:spLocks noGrp="1"/>
          </p:cNvSpPr>
          <p:nvPr>
            <p:ph idx="1"/>
          </p:nvPr>
        </p:nvSpPr>
        <p:spPr>
          <a:xfrm>
            <a:off x="0" y="1393370"/>
            <a:ext cx="12192000" cy="5464629"/>
          </a:xfrm>
        </p:spPr>
        <p:txBody>
          <a:bodyPr>
            <a:normAutofit/>
          </a:bodyPr>
          <a:lstStyle/>
          <a:p>
            <a:pPr marL="0" indent="0">
              <a:buNone/>
            </a:pPr>
            <a:r>
              <a:rPr lang="en-GB" sz="4400" dirty="0" smtClean="0"/>
              <a:t>“very careful” </a:t>
            </a:r>
          </a:p>
          <a:p>
            <a:pPr marL="0" indent="0">
              <a:buNone/>
            </a:pPr>
            <a:r>
              <a:rPr lang="en-GB" sz="4400" dirty="0" smtClean="0"/>
              <a:t>Carefulness requires the power of the holy spirit</a:t>
            </a:r>
          </a:p>
          <a:p>
            <a:pPr marL="0" indent="0">
              <a:buNone/>
            </a:pPr>
            <a:r>
              <a:rPr lang="en-GB" sz="4400" dirty="0" smtClean="0"/>
              <a:t>Temperance (Self-control) is defined as total avoidance of harmful substances and/or behaviours as well as use of good substances and/or behaviours in moderation. This calls for action in being extra careful in that which is harmful.</a:t>
            </a:r>
            <a:endParaRPr lang="en-GB" sz="4400" dirty="0"/>
          </a:p>
        </p:txBody>
      </p:sp>
    </p:spTree>
    <p:extLst>
      <p:ext uri="{BB962C8B-B14F-4D97-AF65-F5344CB8AC3E}">
        <p14:creationId xmlns:p14="http://schemas.microsoft.com/office/powerpoint/2010/main" val="28687819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GB" sz="7200" b="1" dirty="0" smtClean="0"/>
              <a:t>Proverbs 25:28</a:t>
            </a:r>
            <a:endParaRPr lang="en-GB" sz="7200" b="1" dirty="0"/>
          </a:p>
        </p:txBody>
      </p:sp>
      <p:sp>
        <p:nvSpPr>
          <p:cNvPr id="3" name="Content Placeholder 2"/>
          <p:cNvSpPr>
            <a:spLocks noGrp="1"/>
          </p:cNvSpPr>
          <p:nvPr>
            <p:ph idx="1"/>
          </p:nvPr>
        </p:nvSpPr>
        <p:spPr>
          <a:xfrm>
            <a:off x="0" y="1325562"/>
            <a:ext cx="12192000" cy="5532437"/>
          </a:xfrm>
        </p:spPr>
        <p:txBody>
          <a:bodyPr>
            <a:normAutofit/>
          </a:bodyPr>
          <a:lstStyle/>
          <a:p>
            <a:pPr marL="0" indent="0">
              <a:buNone/>
            </a:pPr>
            <a:r>
              <a:rPr lang="en-GB" sz="4800" dirty="0" smtClean="0"/>
              <a:t>Temperance in;</a:t>
            </a:r>
          </a:p>
          <a:p>
            <a:pPr marL="0" indent="0">
              <a:buNone/>
            </a:pPr>
            <a:r>
              <a:rPr lang="en-GB" sz="4800" dirty="0" smtClean="0"/>
              <a:t>What we eat ,</a:t>
            </a:r>
          </a:p>
          <a:p>
            <a:pPr marL="0" indent="0">
              <a:buNone/>
            </a:pPr>
            <a:r>
              <a:rPr lang="en-GB" sz="4800" dirty="0" smtClean="0"/>
              <a:t>Smoking,</a:t>
            </a:r>
          </a:p>
          <a:p>
            <a:pPr marL="0" indent="0">
              <a:buNone/>
            </a:pPr>
            <a:r>
              <a:rPr lang="en-GB" sz="4800" dirty="0" smtClean="0"/>
              <a:t>Alcohol </a:t>
            </a:r>
          </a:p>
          <a:p>
            <a:pPr marL="0" indent="0">
              <a:buNone/>
            </a:pPr>
            <a:r>
              <a:rPr lang="en-GB" sz="4800" dirty="0" smtClean="0"/>
              <a:t>Drug abuse </a:t>
            </a:r>
          </a:p>
          <a:p>
            <a:pPr marL="0" indent="0">
              <a:buNone/>
            </a:pPr>
            <a:r>
              <a:rPr lang="en-GB" sz="4800" dirty="0" err="1" smtClean="0"/>
              <a:t>Tobbaco</a:t>
            </a:r>
            <a:r>
              <a:rPr lang="en-GB" sz="4800" dirty="0" smtClean="0"/>
              <a:t> </a:t>
            </a:r>
          </a:p>
          <a:p>
            <a:pPr marL="0" indent="0">
              <a:buNone/>
            </a:pPr>
            <a:r>
              <a:rPr lang="en-GB" sz="4800" dirty="0" smtClean="0"/>
              <a:t>Soda 🥤 </a:t>
            </a:r>
            <a:endParaRPr lang="en-GB" sz="4800" dirty="0"/>
          </a:p>
        </p:txBody>
      </p:sp>
    </p:spTree>
    <p:extLst>
      <p:ext uri="{BB962C8B-B14F-4D97-AF65-F5344CB8AC3E}">
        <p14:creationId xmlns:p14="http://schemas.microsoft.com/office/powerpoint/2010/main" val="6220465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200" b="1" dirty="0" smtClean="0"/>
              <a:t>A word of caution to parents</a:t>
            </a:r>
            <a:endParaRPr lang="en-GB" sz="7200" b="1" dirty="0"/>
          </a:p>
        </p:txBody>
      </p:sp>
      <p:sp>
        <p:nvSpPr>
          <p:cNvPr id="3" name="Content Placeholder 2"/>
          <p:cNvSpPr>
            <a:spLocks noGrp="1"/>
          </p:cNvSpPr>
          <p:nvPr>
            <p:ph idx="1"/>
          </p:nvPr>
        </p:nvSpPr>
        <p:spPr>
          <a:xfrm>
            <a:off x="0" y="1690688"/>
            <a:ext cx="12192000" cy="5167312"/>
          </a:xfrm>
        </p:spPr>
        <p:txBody>
          <a:bodyPr>
            <a:normAutofit/>
          </a:bodyPr>
          <a:lstStyle/>
          <a:p>
            <a:pPr marL="0" indent="0">
              <a:buNone/>
            </a:pPr>
            <a:r>
              <a:rPr lang="en-GB" sz="4800" b="1" dirty="0" smtClean="0"/>
              <a:t>Some parents and guardians are so careful about their individual health and so careless about the health of their youth and children. Careful to raise school fees and clothing  but careless about the health of their children. </a:t>
            </a:r>
            <a:endParaRPr lang="en-GB" sz="4800" b="1" dirty="0"/>
          </a:p>
        </p:txBody>
      </p:sp>
    </p:spTree>
    <p:extLst>
      <p:ext uri="{BB962C8B-B14F-4D97-AF65-F5344CB8AC3E}">
        <p14:creationId xmlns:p14="http://schemas.microsoft.com/office/powerpoint/2010/main" val="24416675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254"/>
            <a:ext cx="12192000" cy="1690688"/>
          </a:xfrm>
        </p:spPr>
        <p:txBody>
          <a:bodyPr>
            <a:normAutofit/>
          </a:bodyPr>
          <a:lstStyle/>
          <a:p>
            <a:pPr algn="ctr"/>
            <a:r>
              <a:rPr lang="en-GB" sz="6600" b="1" i="1" dirty="0" smtClean="0"/>
              <a:t>Son of a mega-church Pioneer dies</a:t>
            </a:r>
            <a:endParaRPr lang="en-GB" sz="6600" b="1" i="1" dirty="0"/>
          </a:p>
        </p:txBody>
      </p:sp>
      <p:sp>
        <p:nvSpPr>
          <p:cNvPr id="3" name="Content Placeholder 2"/>
          <p:cNvSpPr>
            <a:spLocks noGrp="1"/>
          </p:cNvSpPr>
          <p:nvPr>
            <p:ph idx="1"/>
          </p:nvPr>
        </p:nvSpPr>
        <p:spPr>
          <a:xfrm>
            <a:off x="0" y="1502230"/>
            <a:ext cx="12192000" cy="5355770"/>
          </a:xfrm>
        </p:spPr>
        <p:txBody>
          <a:bodyPr/>
          <a:lstStyle/>
          <a:p>
            <a:pPr marL="0" indent="0">
              <a:buNone/>
            </a:pPr>
            <a:r>
              <a:rPr lang="en-GB" dirty="0" smtClean="0"/>
              <a:t>Rick Warren</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1420" y="1947168"/>
            <a:ext cx="8428039" cy="4840428"/>
          </a:xfrm>
          <a:prstGeom prst="rect">
            <a:avLst/>
          </a:prstGeom>
        </p:spPr>
      </p:pic>
    </p:spTree>
    <p:extLst>
      <p:ext uri="{BB962C8B-B14F-4D97-AF65-F5344CB8AC3E}">
        <p14:creationId xmlns:p14="http://schemas.microsoft.com/office/powerpoint/2010/main" val="4612512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3029" y="0"/>
            <a:ext cx="11070771" cy="6618514"/>
          </a:xfrm>
        </p:spPr>
        <p:txBody>
          <a:bodyPr>
            <a:normAutofit/>
          </a:bodyPr>
          <a:lstStyle/>
          <a:p>
            <a:pPr marL="0" indent="0" algn="ctr">
              <a:buNone/>
            </a:pPr>
            <a:r>
              <a:rPr lang="en-GB" sz="6600" b="1" dirty="0" smtClean="0"/>
              <a:t>Careless about what they watch, which friends they have and choosing Christian schools that will nurture the young people free from drugs and similar vices. </a:t>
            </a:r>
            <a:endParaRPr lang="en-GB" sz="6600" b="1" dirty="0"/>
          </a:p>
        </p:txBody>
      </p:sp>
    </p:spTree>
    <p:extLst>
      <p:ext uri="{BB962C8B-B14F-4D97-AF65-F5344CB8AC3E}">
        <p14:creationId xmlns:p14="http://schemas.microsoft.com/office/powerpoint/2010/main" val="24142618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Autofit/>
          </a:bodyPr>
          <a:lstStyle/>
          <a:p>
            <a:pPr marL="0" indent="0" algn="ctr">
              <a:buNone/>
            </a:pPr>
            <a:r>
              <a:rPr lang="en-GB" sz="7200" b="1" dirty="0" smtClean="0"/>
              <a:t>Because we are carefully care - less our young people have fallen prey to substance abuse and some succumbed to its evil effect of addiction, mental illnesses, and suicide. </a:t>
            </a:r>
            <a:endParaRPr lang="en-GB" sz="7200" b="1" dirty="0"/>
          </a:p>
        </p:txBody>
      </p:sp>
    </p:spTree>
    <p:extLst>
      <p:ext uri="{BB962C8B-B14F-4D97-AF65-F5344CB8AC3E}">
        <p14:creationId xmlns:p14="http://schemas.microsoft.com/office/powerpoint/2010/main" val="37063709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8000" b="1" dirty="0" smtClean="0"/>
              <a:t>Statistics </a:t>
            </a:r>
            <a:endParaRPr lang="en-GB" sz="8000" b="1" dirty="0"/>
          </a:p>
        </p:txBody>
      </p:sp>
      <p:sp>
        <p:nvSpPr>
          <p:cNvPr id="3" name="Content Placeholder 2"/>
          <p:cNvSpPr>
            <a:spLocks noGrp="1"/>
          </p:cNvSpPr>
          <p:nvPr>
            <p:ph idx="1"/>
          </p:nvPr>
        </p:nvSpPr>
        <p:spPr>
          <a:xfrm>
            <a:off x="0" y="1825624"/>
            <a:ext cx="12192000" cy="4662261"/>
          </a:xfrm>
        </p:spPr>
        <p:txBody>
          <a:bodyPr>
            <a:noAutofit/>
          </a:bodyPr>
          <a:lstStyle/>
          <a:p>
            <a:pPr marL="0" indent="0">
              <a:buNone/>
            </a:pPr>
            <a:r>
              <a:rPr lang="en-GB" sz="6000" dirty="0" smtClean="0"/>
              <a:t>4 out of 10 youth have used a drug of abuse before their 18</a:t>
            </a:r>
            <a:r>
              <a:rPr lang="en-GB" sz="6000" baseline="30000" dirty="0" smtClean="0"/>
              <a:t>th</a:t>
            </a:r>
            <a:r>
              <a:rPr lang="en-GB" sz="6000" dirty="0" smtClean="0"/>
              <a:t> birthday including cigarette or pipe smoking, alcohol, marijuana, </a:t>
            </a:r>
            <a:r>
              <a:rPr lang="en-GB" sz="6000" dirty="0" err="1" smtClean="0"/>
              <a:t>kuba</a:t>
            </a:r>
            <a:r>
              <a:rPr lang="en-GB" sz="6000" dirty="0" smtClean="0"/>
              <a:t>, </a:t>
            </a:r>
            <a:r>
              <a:rPr lang="en-GB" sz="6000" dirty="0" err="1" smtClean="0"/>
              <a:t>mira</a:t>
            </a:r>
            <a:r>
              <a:rPr lang="en-GB" sz="6000" dirty="0" smtClean="0"/>
              <a:t>, cat, and many others.  </a:t>
            </a:r>
            <a:endParaRPr lang="en-GB" sz="6000" dirty="0"/>
          </a:p>
        </p:txBody>
      </p:sp>
    </p:spTree>
    <p:extLst>
      <p:ext uri="{BB962C8B-B14F-4D97-AF65-F5344CB8AC3E}">
        <p14:creationId xmlns:p14="http://schemas.microsoft.com/office/powerpoint/2010/main" val="24176616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9600" b="1" dirty="0" smtClean="0">
                <a:latin typeface="Acknowledgement" panose="02000603000000000000" pitchFamily="2" charset="0"/>
              </a:rPr>
              <a:t>SOLUTION</a:t>
            </a:r>
            <a:endParaRPr lang="en-GB" sz="9600" b="1" dirty="0">
              <a:latin typeface="Acknowledgement" panose="02000603000000000000" pitchFamily="2" charset="0"/>
            </a:endParaRPr>
          </a:p>
        </p:txBody>
      </p:sp>
      <p:sp>
        <p:nvSpPr>
          <p:cNvPr id="3" name="Content Placeholder 2"/>
          <p:cNvSpPr>
            <a:spLocks noGrp="1"/>
          </p:cNvSpPr>
          <p:nvPr>
            <p:ph idx="1"/>
          </p:nvPr>
        </p:nvSpPr>
        <p:spPr>
          <a:xfrm>
            <a:off x="174171" y="1825625"/>
            <a:ext cx="12017829" cy="4351338"/>
          </a:xfrm>
        </p:spPr>
        <p:txBody>
          <a:bodyPr>
            <a:normAutofit/>
          </a:bodyPr>
          <a:lstStyle/>
          <a:p>
            <a:pPr marL="0" indent="0">
              <a:buNone/>
            </a:pPr>
            <a:r>
              <a:rPr lang="en-GB" sz="6600" b="1" dirty="0" smtClean="0"/>
              <a:t>The right way is to  build strong walls around us and our children and that is  </a:t>
            </a:r>
            <a:r>
              <a:rPr lang="en-GB" sz="6600" b="1" dirty="0" smtClean="0">
                <a:solidFill>
                  <a:srgbClr val="FF0000"/>
                </a:solidFill>
                <a:latin typeface="Algerian" panose="04020705040A02060702" pitchFamily="82" charset="0"/>
              </a:rPr>
              <a:t>SELF-CONTROL</a:t>
            </a:r>
            <a:endParaRPr lang="en-GB" sz="6600" b="1" dirty="0">
              <a:solidFill>
                <a:srgbClr val="FF0000"/>
              </a:solidFill>
              <a:latin typeface="Algerian" panose="04020705040A02060702" pitchFamily="82" charset="0"/>
            </a:endParaRPr>
          </a:p>
        </p:txBody>
      </p:sp>
    </p:spTree>
    <p:extLst>
      <p:ext uri="{BB962C8B-B14F-4D97-AF65-F5344CB8AC3E}">
        <p14:creationId xmlns:p14="http://schemas.microsoft.com/office/powerpoint/2010/main" val="15121248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Autofit/>
          </a:bodyPr>
          <a:lstStyle/>
          <a:p>
            <a:pPr marL="0" indent="0">
              <a:buNone/>
            </a:pPr>
            <a:r>
              <a:rPr lang="en-GB" sz="5400" dirty="0" smtClean="0"/>
              <a:t>What power can the tobacco devotee have to stay the progress of intemperance? There must be a revolution upon the subject of tobacco before the </a:t>
            </a:r>
            <a:r>
              <a:rPr lang="en-GB" sz="5400" dirty="0" err="1" smtClean="0"/>
              <a:t>ax</a:t>
            </a:r>
            <a:r>
              <a:rPr lang="en-GB" sz="5400" dirty="0" smtClean="0"/>
              <a:t> will be laid at the root of the tree. </a:t>
            </a:r>
          </a:p>
          <a:p>
            <a:pPr marL="0" indent="0">
              <a:buNone/>
            </a:pPr>
            <a:r>
              <a:rPr lang="en-GB" sz="5400" b="1" dirty="0" smtClean="0"/>
              <a:t>Tea, coffee, and tobacco, as well as alcoholic drinks, are different degrees in the scale of artificial stimulants. CTBH 34.1</a:t>
            </a:r>
            <a:endParaRPr lang="en-GB" sz="5400" b="1" dirty="0"/>
          </a:p>
        </p:txBody>
      </p:sp>
    </p:spTree>
    <p:extLst>
      <p:ext uri="{BB962C8B-B14F-4D97-AF65-F5344CB8AC3E}">
        <p14:creationId xmlns:p14="http://schemas.microsoft.com/office/powerpoint/2010/main" val="3364471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Autofit/>
          </a:bodyPr>
          <a:lstStyle/>
          <a:p>
            <a:pPr marL="0" indent="0" algn="ctr">
              <a:buNone/>
            </a:pPr>
            <a:r>
              <a:rPr lang="en-GB" sz="8000" dirty="0" smtClean="0"/>
              <a:t>The effect of tea and coffee, as heretofore shown, tends in the same direction as that of wine and cider, liquor and tobacco.</a:t>
            </a:r>
            <a:endParaRPr lang="en-GB" sz="8000" dirty="0"/>
          </a:p>
        </p:txBody>
      </p:sp>
    </p:spTree>
    <p:extLst>
      <p:ext uri="{BB962C8B-B14F-4D97-AF65-F5344CB8AC3E}">
        <p14:creationId xmlns:p14="http://schemas.microsoft.com/office/powerpoint/2010/main" val="3760634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a:bodyPr>
          <a:lstStyle/>
          <a:p>
            <a:pPr marL="0" indent="0">
              <a:buNone/>
            </a:pPr>
            <a:r>
              <a:rPr lang="en-GB" sz="4400" dirty="0" smtClean="0"/>
              <a:t>Tea is a stimulant, and to a certain extent produces intoxication. It gradually impairs the energy of body and mind. </a:t>
            </a:r>
            <a:r>
              <a:rPr lang="en-GB" sz="4400" b="1" dirty="0" smtClean="0"/>
              <a:t>Its first effect is exhilarating, because it quickens the motions of the living machinery; and the tea-drinker thinks that it is doing him great service. But this is a mistake.</a:t>
            </a:r>
            <a:r>
              <a:rPr lang="en-GB" sz="4400" dirty="0" smtClean="0"/>
              <a:t> When its influence is gone, the unnatural force abates, and the result is languor and debility corresponding to the artificial vivacity imparted. </a:t>
            </a:r>
            <a:r>
              <a:rPr lang="en-GB" sz="4400" b="1" dirty="0" smtClean="0"/>
              <a:t>The second effect of tea drinking is headache, wakefulness, palpitation of the heart, indigestion, trembling, and many other evils.</a:t>
            </a:r>
            <a:endParaRPr lang="en-GB" sz="4400" b="1" dirty="0"/>
          </a:p>
        </p:txBody>
      </p:sp>
    </p:spTree>
    <p:extLst>
      <p:ext uri="{BB962C8B-B14F-4D97-AF65-F5344CB8AC3E}">
        <p14:creationId xmlns:p14="http://schemas.microsoft.com/office/powerpoint/2010/main" val="20558412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Autofit/>
          </a:bodyPr>
          <a:lstStyle/>
          <a:p>
            <a:pPr marL="0" indent="0" algn="ctr">
              <a:buNone/>
            </a:pPr>
            <a:r>
              <a:rPr lang="en-GB" sz="5400" b="1" dirty="0" smtClean="0"/>
              <a:t>Coffee is a hurtful indulgence. It temporarily excites the mind to unwonted action, but the after-effect is exhaustion, prostration, paralysis of the mental, moral, and physical powers.</a:t>
            </a:r>
          </a:p>
          <a:p>
            <a:pPr marL="0" indent="0" algn="ctr">
              <a:buNone/>
            </a:pPr>
            <a:r>
              <a:rPr lang="en-GB" sz="5400" b="1" dirty="0" smtClean="0"/>
              <a:t> The mind becomes enervated, and unless through determined effort the habit is overcome, the activity of the brain is permanently lessened.</a:t>
            </a:r>
            <a:endParaRPr lang="en-GB" sz="5400" b="1" dirty="0"/>
          </a:p>
        </p:txBody>
      </p:sp>
    </p:spTree>
    <p:extLst>
      <p:ext uri="{BB962C8B-B14F-4D97-AF65-F5344CB8AC3E}">
        <p14:creationId xmlns:p14="http://schemas.microsoft.com/office/powerpoint/2010/main" val="36289372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5811520" cy="68580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8240" y="0"/>
            <a:ext cx="5953760" cy="6858000"/>
          </a:xfrm>
          <a:prstGeom prst="rect">
            <a:avLst/>
          </a:prstGeom>
        </p:spPr>
      </p:pic>
    </p:spTree>
    <p:extLst>
      <p:ext uri="{BB962C8B-B14F-4D97-AF65-F5344CB8AC3E}">
        <p14:creationId xmlns:p14="http://schemas.microsoft.com/office/powerpoint/2010/main" val="35714873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1999" cy="6858000"/>
          </a:xfrm>
        </p:spPr>
        <p:txBody>
          <a:bodyPr>
            <a:normAutofit/>
          </a:bodyPr>
          <a:lstStyle/>
          <a:p>
            <a:pPr marL="0" indent="0">
              <a:buNone/>
            </a:pPr>
            <a:r>
              <a:rPr lang="en-GB" sz="6600" b="1" dirty="0" smtClean="0"/>
              <a:t>All these nerve irritants are wearing away the life-forces, and the restlessness caused by shattered nerves, the impatience, the mental feebleness, become a warring element, antagonizing to spiritual progress.</a:t>
            </a:r>
            <a:endParaRPr lang="en-GB" sz="6600" b="1" dirty="0"/>
          </a:p>
        </p:txBody>
      </p:sp>
    </p:spTree>
    <p:extLst>
      <p:ext uri="{BB962C8B-B14F-4D97-AF65-F5344CB8AC3E}">
        <p14:creationId xmlns:p14="http://schemas.microsoft.com/office/powerpoint/2010/main" val="24459088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5417" y="1816590"/>
            <a:ext cx="4992000" cy="392518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5841" y="1932099"/>
            <a:ext cx="5926159" cy="3809674"/>
          </a:xfrm>
          <a:prstGeom prst="rect">
            <a:avLst/>
          </a:prstGeom>
        </p:spPr>
      </p:pic>
    </p:spTree>
    <p:extLst>
      <p:ext uri="{BB962C8B-B14F-4D97-AF65-F5344CB8AC3E}">
        <p14:creationId xmlns:p14="http://schemas.microsoft.com/office/powerpoint/2010/main" val="37469684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a:bodyPr>
          <a:lstStyle/>
          <a:p>
            <a:pPr marL="0" indent="0">
              <a:buNone/>
            </a:pPr>
            <a:r>
              <a:rPr lang="en-GB" sz="5400" b="1" dirty="0" smtClean="0"/>
              <a:t>Then should not those who advocate temperance and reform be awake to counteract the evils of these injurious drinks? In some cases it is as difficult to break up the tea-and-coffee habit  as it is for the inebriate to discontinue the use of liquor. The money expended for tea and coffee is worse than wasted. </a:t>
            </a:r>
            <a:endParaRPr lang="en-GB" sz="5400" b="1" dirty="0"/>
          </a:p>
        </p:txBody>
      </p:sp>
    </p:spTree>
    <p:extLst>
      <p:ext uri="{BB962C8B-B14F-4D97-AF65-F5344CB8AC3E}">
        <p14:creationId xmlns:p14="http://schemas.microsoft.com/office/powerpoint/2010/main" val="4665658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Autofit/>
          </a:bodyPr>
          <a:lstStyle/>
          <a:p>
            <a:pPr marL="0" indent="0" algn="ctr">
              <a:buNone/>
            </a:pPr>
            <a:r>
              <a:rPr lang="en-GB" sz="4800" b="1" dirty="0" smtClean="0"/>
              <a:t>Since a healthy state of mind depends upon the normal condition of the vital forces, what care should be exercised that neither stimulants nor narcotics be used! Yet we see that a large number of those who profess to be Christians are using tobacco. They deplore the evils of intemperance; yet while speaking against the use of liquors, these very men will eject the juice of tobacco.</a:t>
            </a:r>
            <a:endParaRPr lang="en-GB" sz="4800" b="1" dirty="0"/>
          </a:p>
        </p:txBody>
      </p:sp>
    </p:spTree>
    <p:extLst>
      <p:ext uri="{BB962C8B-B14F-4D97-AF65-F5344CB8AC3E}">
        <p14:creationId xmlns:p14="http://schemas.microsoft.com/office/powerpoint/2010/main" val="22165066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10515600" cy="1325563"/>
          </a:xfrm>
        </p:spPr>
        <p:txBody>
          <a:bodyPr>
            <a:normAutofit/>
          </a:bodyPr>
          <a:lstStyle/>
          <a:p>
            <a:pPr algn="ctr"/>
            <a:r>
              <a:rPr lang="en-GB" sz="7200" b="1" dirty="0" smtClean="0"/>
              <a:t>Intemperance </a:t>
            </a:r>
            <a:endParaRPr lang="en-GB" sz="7200" b="1" dirty="0"/>
          </a:p>
        </p:txBody>
      </p:sp>
      <p:sp>
        <p:nvSpPr>
          <p:cNvPr id="3" name="Content Placeholder 2"/>
          <p:cNvSpPr>
            <a:spLocks noGrp="1"/>
          </p:cNvSpPr>
          <p:nvPr>
            <p:ph idx="1"/>
          </p:nvPr>
        </p:nvSpPr>
        <p:spPr>
          <a:xfrm>
            <a:off x="0" y="1110342"/>
            <a:ext cx="12192000" cy="5747657"/>
          </a:xfrm>
        </p:spPr>
        <p:txBody>
          <a:bodyPr>
            <a:noAutofit/>
          </a:bodyPr>
          <a:lstStyle/>
          <a:p>
            <a:pPr marL="0" indent="0" algn="ctr">
              <a:buNone/>
            </a:pPr>
            <a:r>
              <a:rPr lang="en-GB" sz="6000" b="1" dirty="0" smtClean="0"/>
              <a:t>Intemperance in eating and in drinking, and the indulgence of base passions, have benumbed the fine sensibilities, so that sacred things have been placed upon a level with common things.—Spiritual Gifts 4a:124, 1864</a:t>
            </a:r>
            <a:endParaRPr lang="en-GB" sz="6000" b="1" dirty="0"/>
          </a:p>
        </p:txBody>
      </p:sp>
    </p:spTree>
    <p:extLst>
      <p:ext uri="{BB962C8B-B14F-4D97-AF65-F5344CB8AC3E}">
        <p14:creationId xmlns:p14="http://schemas.microsoft.com/office/powerpoint/2010/main" val="35636576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2560" y="0"/>
            <a:ext cx="12354560" cy="6858000"/>
          </a:xfrm>
          <a:prstGeom prst="rect">
            <a:avLst/>
          </a:prstGeom>
        </p:spPr>
      </p:pic>
    </p:spTree>
    <p:extLst>
      <p:ext uri="{BB962C8B-B14F-4D97-AF65-F5344CB8AC3E}">
        <p14:creationId xmlns:p14="http://schemas.microsoft.com/office/powerpoint/2010/main" val="42945281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8800" b="1" dirty="0" smtClean="0"/>
              <a:t>OVER EATING</a:t>
            </a:r>
            <a:endParaRPr lang="en-GB" sz="88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433" y="1690688"/>
            <a:ext cx="3535875" cy="463597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12" y="1690688"/>
            <a:ext cx="4274288" cy="463597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9644" y="1690688"/>
            <a:ext cx="3822355" cy="4701874"/>
          </a:xfrm>
          <a:prstGeom prst="rect">
            <a:avLst/>
          </a:prstGeom>
        </p:spPr>
      </p:pic>
    </p:spTree>
    <p:extLst>
      <p:ext uri="{BB962C8B-B14F-4D97-AF65-F5344CB8AC3E}">
        <p14:creationId xmlns:p14="http://schemas.microsoft.com/office/powerpoint/2010/main" val="27195737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a:bodyPr>
          <a:lstStyle/>
          <a:p>
            <a:pPr marL="0" indent="0" algn="ctr">
              <a:buNone/>
            </a:pPr>
            <a:r>
              <a:rPr lang="en-GB" sz="6600" dirty="0" smtClean="0"/>
              <a:t>Irregularity in eating and drinking, and improper dressing, deprave the mind and corrupt the heart, and bring the noble attributes of the soul in slavery to the animal passions.—The Health Reformer, October, 1871</a:t>
            </a:r>
            <a:endParaRPr lang="en-GB" sz="6600" dirty="0"/>
          </a:p>
        </p:txBody>
      </p:sp>
    </p:spTree>
    <p:extLst>
      <p:ext uri="{BB962C8B-B14F-4D97-AF65-F5344CB8AC3E}">
        <p14:creationId xmlns:p14="http://schemas.microsoft.com/office/powerpoint/2010/main" val="39086356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353800" cy="1690688"/>
          </a:xfrm>
        </p:spPr>
        <p:txBody>
          <a:bodyPr>
            <a:normAutofit/>
          </a:bodyPr>
          <a:lstStyle/>
          <a:p>
            <a:pPr algn="ctr"/>
            <a:r>
              <a:rPr lang="en-GB" sz="7200" b="1" dirty="0" smtClean="0"/>
              <a:t>Is over eating a sin?</a:t>
            </a:r>
            <a:endParaRPr lang="en-GB" sz="7200" b="1" dirty="0"/>
          </a:p>
        </p:txBody>
      </p:sp>
      <p:sp>
        <p:nvSpPr>
          <p:cNvPr id="3" name="Content Placeholder 2"/>
          <p:cNvSpPr>
            <a:spLocks noGrp="1"/>
          </p:cNvSpPr>
          <p:nvPr>
            <p:ph idx="1"/>
          </p:nvPr>
        </p:nvSpPr>
        <p:spPr>
          <a:xfrm>
            <a:off x="0" y="1328056"/>
            <a:ext cx="12192000" cy="5529943"/>
          </a:xfrm>
        </p:spPr>
        <p:txBody>
          <a:bodyPr>
            <a:normAutofit/>
          </a:bodyPr>
          <a:lstStyle/>
          <a:p>
            <a:pPr marL="0" indent="0" algn="ctr">
              <a:buNone/>
            </a:pPr>
            <a:r>
              <a:rPr lang="en-GB" sz="4400" b="1" dirty="0" smtClean="0"/>
              <a:t>The course of Brother H has not been what it should have been. His likes and dislikes are very strong and he has not kept his own feelings under the control of reason. Brother H, your health is greatly injured by over-eating, and eating at improper times. This causes a determination of blood to the brain. The mind becomes confused, and you have not the proper control of yourself. </a:t>
            </a:r>
            <a:endParaRPr lang="en-GB" sz="4400" b="1" dirty="0"/>
          </a:p>
        </p:txBody>
      </p:sp>
    </p:spTree>
    <p:extLst>
      <p:ext uri="{BB962C8B-B14F-4D97-AF65-F5344CB8AC3E}">
        <p14:creationId xmlns:p14="http://schemas.microsoft.com/office/powerpoint/2010/main" val="10234183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1461357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4329222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6800405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959</Words>
  <Application>Microsoft Office PowerPoint</Application>
  <PresentationFormat>Widescreen</PresentationFormat>
  <Paragraphs>65</Paragraphs>
  <Slides>30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Acknowledgement</vt:lpstr>
      <vt:lpstr>Algerian</vt:lpstr>
      <vt:lpstr>Arial</vt:lpstr>
      <vt:lpstr>Broadway</vt:lpstr>
      <vt:lpstr>Calibri</vt:lpstr>
      <vt:lpstr>Calibri Light</vt:lpstr>
      <vt:lpstr>Wingdings</vt:lpstr>
      <vt:lpstr>Office Theme</vt:lpstr>
      <vt:lpstr>“Carefully Careless”</vt:lpstr>
      <vt:lpstr>PowerPoint Presentation</vt:lpstr>
      <vt:lpstr>Choice and Temperance</vt:lpstr>
      <vt:lpstr>TEMPERANCE</vt:lpstr>
      <vt:lpstr>Message </vt:lpstr>
      <vt:lpstr>Ephesians 5:15-16</vt:lpstr>
      <vt:lpstr>Proverbs 25:28</vt:lpstr>
      <vt:lpstr>A word of caution to parents</vt:lpstr>
      <vt:lpstr>Son of a mega-church Pioneer dies</vt:lpstr>
      <vt:lpstr>PowerPoint Presentation</vt:lpstr>
      <vt:lpstr>PowerPoint Presentation</vt:lpstr>
      <vt:lpstr>Statistics </vt:lpstr>
      <vt:lpstr>SOLUTION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Intemperance </vt:lpstr>
      <vt:lpstr>PowerPoint Presentation</vt:lpstr>
      <vt:lpstr>OVER EATING</vt:lpstr>
      <vt:lpstr>PowerPoint Presentation</vt:lpstr>
      <vt:lpstr>Is over eating a sin?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“Carefully Careless”</dc:title>
  <dc:creator>win10</dc:creator>
  <cp:lastModifiedBy>STUDENT</cp:lastModifiedBy>
  <cp:revision>25</cp:revision>
  <dcterms:created xsi:type="dcterms:W3CDTF">2026-05-02T07:49:25Z</dcterms:created>
  <dcterms:modified xsi:type="dcterms:W3CDTF">2040-01-02T19:33:02Z</dcterms:modified>
</cp:coreProperties>
</file>